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2" r:id="rId8"/>
    <p:sldId id="261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6B575D-715A-49A8-8F29-5834FDCD75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9050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4800" dirty="0">
                <a:latin typeface="Snap ITC" panose="04040A07060A02020202" pitchFamily="82" charset="0"/>
              </a:rPr>
              <a:t>EXERCICES</a:t>
            </a:r>
            <a:endParaRPr lang="en-GB" sz="4800" dirty="0">
              <a:latin typeface="Snap ITC" panose="04040A07060A02020202" pitchFamily="8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9D805E2-6E96-4B54-ACAF-2A2DBFDA2F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219200"/>
          </a:xfrm>
        </p:spPr>
        <p:txBody>
          <a:bodyPr>
            <a:normAutofit fontScale="92500" lnSpcReduction="10000"/>
          </a:bodyPr>
          <a:lstStyle/>
          <a:p>
            <a:endParaRPr lang="fr-FR" sz="4000" b="1" dirty="0">
              <a:solidFill>
                <a:schemeClr val="tx1"/>
              </a:solidFill>
            </a:endParaRPr>
          </a:p>
          <a:p>
            <a:r>
              <a:rPr lang="fr-FR" sz="4000" b="1" dirty="0">
                <a:solidFill>
                  <a:schemeClr val="tx1"/>
                </a:solidFill>
              </a:rPr>
              <a:t>FRANCUSKI JEZIK 4</a:t>
            </a:r>
            <a:endParaRPr lang="en-GB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3904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ABEFC83-DF2A-41AE-9625-EB8D4D38923C}"/>
              </a:ext>
            </a:extLst>
          </p:cNvPr>
          <p:cNvSpPr/>
          <p:nvPr/>
        </p:nvSpPr>
        <p:spPr>
          <a:xfrm>
            <a:off x="5080" y="35560"/>
            <a:ext cx="9144000" cy="7140416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2400" b="1" dirty="0"/>
              <a:t>I </a:t>
            </a:r>
            <a:r>
              <a:rPr lang="fr-FR" u="sng" dirty="0"/>
              <a:t>Lisez la lettre et répondez aux questions ci-dessous.                                                            </a:t>
            </a:r>
          </a:p>
          <a:p>
            <a:endParaRPr lang="fr-FR" dirty="0"/>
          </a:p>
          <a:p>
            <a:r>
              <a:rPr lang="fr-FR" dirty="0">
                <a:solidFill>
                  <a:srgbClr val="002060"/>
                </a:solidFill>
                <a:latin typeface="Trebuchet MS" panose="020B0603020202020204" pitchFamily="34" charset="0"/>
              </a:rPr>
              <a:t>Objet : avis d'expédition                                             Kragujevac, le 5 juin 2018</a:t>
            </a:r>
          </a:p>
          <a:p>
            <a:endParaRPr lang="fr-FR" dirty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r>
              <a:rPr lang="fr-FR" dirty="0">
                <a:solidFill>
                  <a:srgbClr val="002060"/>
                </a:solidFill>
                <a:latin typeface="Trebuchet MS" panose="020B0603020202020204" pitchFamily="34" charset="0"/>
              </a:rPr>
              <a:t>Messieurs,</a:t>
            </a:r>
          </a:p>
          <a:p>
            <a:endParaRPr lang="fr-FR" dirty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r>
              <a:rPr lang="fr-FR" dirty="0">
                <a:solidFill>
                  <a:srgbClr val="002060"/>
                </a:solidFill>
                <a:latin typeface="Trebuchet MS" panose="020B0603020202020204" pitchFamily="34" charset="0"/>
              </a:rPr>
              <a:t>Nous référant à votre commande du 4 mai, nous vous informons que nous vous avons envoyé, hier, l'envoi de 20 tonnes de framboises congelées.</a:t>
            </a:r>
          </a:p>
          <a:p>
            <a:r>
              <a:rPr lang="fr-FR" dirty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</a:p>
          <a:p>
            <a:r>
              <a:rPr lang="fr-FR" dirty="0">
                <a:solidFill>
                  <a:srgbClr val="002060"/>
                </a:solidFill>
                <a:latin typeface="Trebuchet MS" panose="020B0603020202020204" pitchFamily="34" charset="0"/>
              </a:rPr>
              <a:t>La livraison a été faite par camion, aux conditions habituelles de vente. Ci-joint, nous vous envoyons la facture en 5 exemplaires. Les autres documents vous seront envoyés par l'intermédiaire de notre banque. </a:t>
            </a:r>
          </a:p>
          <a:p>
            <a:endParaRPr lang="fr-FR" dirty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r>
              <a:rPr lang="fr-FR" dirty="0">
                <a:solidFill>
                  <a:srgbClr val="002060"/>
                </a:solidFill>
                <a:latin typeface="Trebuchet MS" panose="020B0603020202020204" pitchFamily="34" charset="0"/>
              </a:rPr>
              <a:t>Dans l'attente de vos prochains ordres, nous vous prions d'agréer, Messieurs, nos salutations cordiales.                                 </a:t>
            </a:r>
          </a:p>
          <a:p>
            <a:r>
              <a:rPr lang="fr-FR" dirty="0"/>
              <a:t>_____________________________________________________________________________</a:t>
            </a:r>
          </a:p>
          <a:p>
            <a:r>
              <a:rPr lang="fr-FR" sz="2400" dirty="0"/>
              <a:t>1. De quel pays est l’expéditeur ?</a:t>
            </a:r>
          </a:p>
          <a:p>
            <a:r>
              <a:rPr lang="fr-FR" sz="2400" dirty="0"/>
              <a:t>2. Quand l’expéditeur a-t-il envoyé la marchandise ? (la date)           </a:t>
            </a:r>
          </a:p>
          <a:p>
            <a:r>
              <a:rPr lang="fr-FR" sz="2400" dirty="0"/>
              <a:t>3. Comment est-ce que les framboises ont été transportées ?</a:t>
            </a:r>
          </a:p>
          <a:p>
            <a:r>
              <a:rPr lang="fr-FR" sz="2400" dirty="0"/>
              <a:t>4. Qu’est-ce qu’il y a en annexe ?</a:t>
            </a:r>
          </a:p>
          <a:p>
            <a:r>
              <a:rPr lang="fr-FR" sz="2400" dirty="0"/>
              <a:t>5. Qui adressera les autres documents au client ?                                             </a:t>
            </a:r>
          </a:p>
          <a:p>
            <a:r>
              <a:rPr lang="fr-FR" sz="2400" dirty="0"/>
              <a:t>6. Est-ce que l’expéditeur espère recevoir de prochains ordres ?      </a:t>
            </a:r>
          </a:p>
          <a:p>
            <a:r>
              <a:rPr lang="fr-FR" sz="20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xmlns="" val="2694856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DFF581-DB74-4B84-8932-F5E3E7725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5029200"/>
          </a:xfr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fr-FR" sz="2800" dirty="0"/>
              <a:t/>
            </a:r>
            <a:br>
              <a:rPr lang="fr-FR" sz="2800" dirty="0"/>
            </a:br>
            <a:r>
              <a:rPr lang="fr-FR" sz="2800" dirty="0"/>
              <a:t/>
            </a:r>
            <a:br>
              <a:rPr lang="fr-FR" sz="2800" dirty="0"/>
            </a:br>
            <a:r>
              <a:rPr lang="fr-FR" sz="2800" dirty="0"/>
              <a:t/>
            </a:r>
            <a:br>
              <a:rPr lang="fr-FR" sz="2800" dirty="0"/>
            </a:br>
            <a:r>
              <a:rPr lang="sr-Latn-RS" sz="3100" dirty="0"/>
              <a:t>1. </a:t>
            </a:r>
            <a:r>
              <a:rPr lang="fr-FR" sz="3100" dirty="0"/>
              <a:t>L’expéditeur est de Serbie.</a:t>
            </a:r>
            <a:br>
              <a:rPr lang="fr-FR" sz="3100" dirty="0"/>
            </a:br>
            <a:r>
              <a:rPr lang="sr-Latn-RS" sz="3100" dirty="0"/>
              <a:t>2. </a:t>
            </a:r>
            <a:r>
              <a:rPr lang="fr-FR" sz="3100" dirty="0"/>
              <a:t>Il a envoyé la marchandise le 4 juin 2018.</a:t>
            </a:r>
            <a:br>
              <a:rPr lang="fr-FR" sz="3100" dirty="0"/>
            </a:br>
            <a:r>
              <a:rPr lang="sr-Latn-RS" sz="3100" dirty="0"/>
              <a:t>3. </a:t>
            </a:r>
            <a:r>
              <a:rPr lang="fr-FR" sz="3100" dirty="0"/>
              <a:t>Les framboises ont été transportées par camion.</a:t>
            </a:r>
            <a:br>
              <a:rPr lang="fr-FR" sz="3100" dirty="0"/>
            </a:br>
            <a:r>
              <a:rPr lang="sr-Latn-RS" sz="3100" dirty="0"/>
              <a:t>4. </a:t>
            </a:r>
            <a:r>
              <a:rPr lang="fr-FR" sz="3100" dirty="0"/>
              <a:t>En annexe, il y a la facture en 5 exemplaires.</a:t>
            </a:r>
            <a:br>
              <a:rPr lang="fr-FR" sz="3100" dirty="0"/>
            </a:br>
            <a:r>
              <a:rPr lang="sr-Latn-RS" sz="3100" dirty="0"/>
              <a:t>5. </a:t>
            </a:r>
            <a:r>
              <a:rPr lang="fr-FR" sz="3100" dirty="0"/>
              <a:t>La banque adressera les autres documents au client.</a:t>
            </a:r>
            <a:br>
              <a:rPr lang="fr-FR" sz="3100" dirty="0"/>
            </a:br>
            <a:r>
              <a:rPr lang="sr-Latn-RS" sz="3100" dirty="0"/>
              <a:t>6. </a:t>
            </a:r>
            <a:r>
              <a:rPr lang="fr-FR" sz="3100" dirty="0"/>
              <a:t>Oui, il espère recevoir de prochaines ordres.</a:t>
            </a:r>
            <a:br>
              <a:rPr lang="fr-FR" sz="3100" dirty="0"/>
            </a:br>
            <a:r>
              <a:rPr lang="fr-FR" sz="3100" dirty="0"/>
              <a:t/>
            </a:r>
            <a:br>
              <a:rPr lang="fr-FR" sz="3100" dirty="0"/>
            </a:br>
            <a:r>
              <a:rPr lang="fr-FR" sz="2800" dirty="0"/>
              <a:t/>
            </a:r>
            <a:br>
              <a:rPr lang="fr-FR" sz="2800" dirty="0"/>
            </a:br>
            <a:r>
              <a:rPr lang="fr-FR" sz="2800" dirty="0"/>
              <a:t/>
            </a:r>
            <a:br>
              <a:rPr lang="fr-FR" sz="2800" dirty="0"/>
            </a:b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3624545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3D54238-8898-4C90-8029-294D8F44F96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1" y="381000"/>
            <a:ext cx="8610600" cy="6096000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665290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BAFADDFA-77F1-4E16-8FDF-058E1978BA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00148978"/>
              </p:ext>
            </p:extLst>
          </p:nvPr>
        </p:nvGraphicFramePr>
        <p:xfrm>
          <a:off x="304800" y="1447800"/>
          <a:ext cx="8610600" cy="4114800"/>
        </p:xfrm>
        <a:graphic>
          <a:graphicData uri="http://schemas.openxmlformats.org/drawingml/2006/table">
            <a:tbl>
              <a:tblPr firstRow="1" firstCol="1" bandRow="1"/>
              <a:tblGrid>
                <a:gridCol w="1675566">
                  <a:extLst>
                    <a:ext uri="{9D8B030D-6E8A-4147-A177-3AD203B41FA5}">
                      <a16:colId xmlns:a16="http://schemas.microsoft.com/office/drawing/2014/main" xmlns="" val="3174293976"/>
                    </a:ext>
                  </a:extLst>
                </a:gridCol>
                <a:gridCol w="2940092">
                  <a:extLst>
                    <a:ext uri="{9D8B030D-6E8A-4147-A177-3AD203B41FA5}">
                      <a16:colId xmlns:a16="http://schemas.microsoft.com/office/drawing/2014/main" xmlns="" val="3596353648"/>
                    </a:ext>
                  </a:extLst>
                </a:gridCol>
                <a:gridCol w="2057973">
                  <a:extLst>
                    <a:ext uri="{9D8B030D-6E8A-4147-A177-3AD203B41FA5}">
                      <a16:colId xmlns:a16="http://schemas.microsoft.com/office/drawing/2014/main" xmlns="" val="3990562637"/>
                    </a:ext>
                  </a:extLst>
                </a:gridCol>
                <a:gridCol w="1936969">
                  <a:extLst>
                    <a:ext uri="{9D8B030D-6E8A-4147-A177-3AD203B41FA5}">
                      <a16:colId xmlns:a16="http://schemas.microsoft.com/office/drawing/2014/main" xmlns="" val="4207117619"/>
                    </a:ext>
                  </a:extLst>
                </a:gridCol>
              </a:tblGrid>
              <a:tr h="848744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r-Latn-CS" sz="2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Nicolas DUBOIS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51516083"/>
                  </a:ext>
                </a:extLst>
              </a:tr>
              <a:tr h="8487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Année</a:t>
                      </a:r>
                      <a:endParaRPr lang="en-GB" sz="1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Institution</a:t>
                      </a:r>
                      <a:endParaRPr lang="en-GB" sz="1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Ville</a:t>
                      </a:r>
                      <a:endParaRPr lang="en-GB" sz="1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Pays</a:t>
                      </a:r>
                      <a:endParaRPr lang="en-GB" sz="1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85788711"/>
                  </a:ext>
                </a:extLst>
              </a:tr>
              <a:tr h="7765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2004</a:t>
                      </a:r>
                      <a:endParaRPr lang="en-GB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l’Université de Bordeaux </a:t>
                      </a:r>
                      <a:r>
                        <a:rPr lang="fr-FR" sz="2000" b="1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Bordeaux </a:t>
                      </a:r>
                      <a:r>
                        <a:rPr lang="fr-FR" sz="2000" b="1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France</a:t>
                      </a:r>
                      <a:endParaRPr lang="en-GB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10525777"/>
                  </a:ext>
                </a:extLst>
              </a:tr>
              <a:tr h="7765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2007 - 2016</a:t>
                      </a:r>
                      <a:endParaRPr lang="en-GB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filiale de Renault </a:t>
                      </a:r>
                      <a:r>
                        <a:rPr lang="fr-FR" sz="2000" b="1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Francfort</a:t>
                      </a:r>
                      <a:endParaRPr lang="en-GB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Allemagne </a:t>
                      </a:r>
                      <a:endParaRPr lang="en-GB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51603869"/>
                  </a:ext>
                </a:extLst>
              </a:tr>
              <a:tr h="8642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Depuis 2017</a:t>
                      </a:r>
                      <a:endParaRPr lang="en-GB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groupe Peugeot SA Finance</a:t>
                      </a:r>
                      <a:endParaRPr lang="en-GB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Schlieren</a:t>
                      </a:r>
                      <a:r>
                        <a:rPr lang="fr-FR" sz="2000" b="1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Suisse</a:t>
                      </a:r>
                      <a:endParaRPr lang="en-GB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830971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06450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8F43C8E-0744-4B9E-BD93-8B70937F58C9}"/>
              </a:ext>
            </a:extLst>
          </p:cNvPr>
          <p:cNvSpPr/>
          <p:nvPr/>
        </p:nvSpPr>
        <p:spPr>
          <a:xfrm>
            <a:off x="152400" y="1295400"/>
            <a:ext cx="8839200" cy="425353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fr-FR" b="1" dirty="0">
              <a:latin typeface="Calibri" panose="020F0502020204030204" pitchFamily="34" charset="0"/>
              <a:ea typeface="Arial Unicode MS" panose="020B0604020202020204" pitchFamily="34" charset="-128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sr-Latn-CS" sz="2400" b="1" dirty="0"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III </a:t>
            </a:r>
            <a:r>
              <a:rPr lang="sr-Latn-CS" b="1" u="sng" dirty="0"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Reliez les deux parties de la phrase</a:t>
            </a:r>
            <a:r>
              <a:rPr lang="sr-Latn-CS" b="1" dirty="0"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.                                                                                  </a:t>
            </a:r>
            <a:endParaRPr lang="en-GB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GB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600"/>
              </a:spcAft>
              <a:buSzPts val="1200"/>
              <a:buFont typeface="+mj-lt"/>
              <a:buAutoNum type="arabicPeriod"/>
            </a:pPr>
            <a:r>
              <a:rPr lang="fr-F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députés européens sont               ____ composée d’un représentant par État.</a:t>
            </a:r>
            <a:endParaRPr lang="en-GB" sz="16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600"/>
              </a:spcAft>
              <a:buSzPts val="1200"/>
              <a:buFont typeface="+mj-lt"/>
              <a:buAutoNum type="arabicPeriod"/>
            </a:pPr>
            <a:r>
              <a:rPr lang="fr-F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Conseil européen est                      ____ </a:t>
            </a:r>
            <a:r>
              <a:rPr lang="fr-FR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prévu</a:t>
            </a:r>
            <a:r>
              <a:rPr lang="sl-SI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la monnaie unique</a:t>
            </a:r>
            <a:r>
              <a:rPr lang="fr-FR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GB" sz="16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600"/>
              </a:spcAft>
              <a:buSzPts val="1200"/>
              <a:buFont typeface="+mj-lt"/>
              <a:buAutoNum type="arabicPeriod"/>
            </a:pPr>
            <a:r>
              <a:rPr lang="fr-F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Commission est                              ____ le fondement de l’Union européenne.  </a:t>
            </a:r>
            <a:endParaRPr lang="en-GB" sz="16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600"/>
              </a:spcAft>
              <a:buSzPts val="1200"/>
              <a:buFont typeface="+mj-lt"/>
              <a:buAutoNum type="arabicPeriod"/>
            </a:pPr>
            <a:r>
              <a:rPr lang="fr-FR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 traité de Rome met en                 </a:t>
            </a:r>
            <a:r>
              <a:rPr lang="sr-Latn-RS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____ situé à Bruxelles.</a:t>
            </a:r>
            <a:endParaRPr lang="en-GB" sz="16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600"/>
              </a:spcAft>
              <a:buSzPts val="1200"/>
              <a:buFont typeface="+mj-lt"/>
              <a:buAutoNum type="arabicPeriod"/>
            </a:pPr>
            <a:r>
              <a:rPr lang="fr-FR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 traité de Maastricht a                </a:t>
            </a:r>
            <a:r>
              <a:rPr lang="sr-Latn-RS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____ </a:t>
            </a:r>
            <a:r>
              <a:rPr lang="fr-F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place la libre circulation des marchandises.</a:t>
            </a:r>
            <a:endParaRPr lang="en-GB" sz="16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600"/>
              </a:spcAft>
              <a:buSzPts val="1200"/>
              <a:buFont typeface="+mj-lt"/>
              <a:buAutoNum type="arabicPeriod"/>
            </a:pPr>
            <a:r>
              <a:rPr lang="fr-F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traités européens sont                 ____ élus par les citoyens de chaque État.</a:t>
            </a:r>
          </a:p>
          <a:p>
            <a:pPr marL="342900" lvl="0" indent="-342900" algn="just">
              <a:spcAft>
                <a:spcPts val="600"/>
              </a:spcAft>
              <a:buSzPts val="1200"/>
              <a:buFont typeface="+mj-lt"/>
              <a:buAutoNum type="arabicPeriod"/>
            </a:pP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0908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197E5F-F8DA-4C63-BB79-34A07C3E3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500" y="1295400"/>
            <a:ext cx="4953000" cy="46482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100" u="sng" dirty="0"/>
              <a:t>Corrigé</a:t>
            </a:r>
            <a:r>
              <a:rPr lang="fr-FR" u="sng" dirty="0"/>
              <a:t/>
            </a:r>
            <a:br>
              <a:rPr lang="fr-FR" u="sng" dirty="0"/>
            </a:br>
            <a:r>
              <a:rPr lang="sr-Latn-RS" u="sng" dirty="0"/>
              <a:t>3</a:t>
            </a:r>
            <a:br>
              <a:rPr lang="sr-Latn-RS" u="sng" dirty="0"/>
            </a:br>
            <a:r>
              <a:rPr lang="sr-Latn-RS" u="sng" dirty="0"/>
              <a:t>5</a:t>
            </a:r>
            <a:br>
              <a:rPr lang="sr-Latn-RS" u="sng" dirty="0"/>
            </a:br>
            <a:r>
              <a:rPr lang="sr-Latn-RS" u="sng" dirty="0"/>
              <a:t>6</a:t>
            </a:r>
            <a:br>
              <a:rPr lang="sr-Latn-RS" u="sng" dirty="0"/>
            </a:br>
            <a:r>
              <a:rPr lang="sr-Latn-RS" u="sng" dirty="0"/>
              <a:t>2</a:t>
            </a:r>
            <a:br>
              <a:rPr lang="sr-Latn-RS" u="sng" dirty="0"/>
            </a:br>
            <a:r>
              <a:rPr lang="sr-Latn-RS" u="sng" dirty="0"/>
              <a:t>4</a:t>
            </a:r>
            <a:br>
              <a:rPr lang="sr-Latn-RS" u="sng" dirty="0"/>
            </a:br>
            <a:r>
              <a:rPr lang="sr-Latn-RS" u="sng" dirty="0"/>
              <a:t>1</a:t>
            </a:r>
            <a:endParaRPr lang="en-GB" u="sng" dirty="0"/>
          </a:p>
        </p:txBody>
      </p:sp>
    </p:spTree>
    <p:extLst>
      <p:ext uri="{BB962C8B-B14F-4D97-AF65-F5344CB8AC3E}">
        <p14:creationId xmlns:p14="http://schemas.microsoft.com/office/powerpoint/2010/main" xmlns="" val="1472605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E4303D2-61D4-4470-A9EA-37C29828520D}"/>
              </a:ext>
            </a:extLst>
          </p:cNvPr>
          <p:cNvSpPr/>
          <p:nvPr/>
        </p:nvSpPr>
        <p:spPr>
          <a:xfrm>
            <a:off x="190500" y="609600"/>
            <a:ext cx="8724900" cy="55909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5514975" algn="l"/>
              </a:tabLst>
            </a:pPr>
            <a:endParaRPr lang="sr-Latn-RS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5514975" algn="l"/>
              </a:tabLst>
            </a:pPr>
            <a:r>
              <a:rPr lang="fr-FR" sz="24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IV</a:t>
            </a:r>
            <a:r>
              <a:rPr lang="fr-FR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Complétez les blancs avec le verbe</a:t>
            </a:r>
            <a:r>
              <a:rPr lang="sr-Latn-RS" sz="20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convenable</a:t>
            </a:r>
            <a:r>
              <a:rPr lang="fr-FR" sz="2000" b="1" i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fr-FR" sz="20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1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FR" sz="2400" dirty="0">
                <a:latin typeface="Trebuchet MS" panose="020B0603020202020204" pitchFamily="34" charset="0"/>
                <a:ea typeface="Calibri" panose="020F0502020204030204" pitchFamily="34" charset="0"/>
              </a:rPr>
              <a:t>Paul  ______ (</a:t>
            </a:r>
            <a:r>
              <a:rPr lang="fr-FR" sz="2400" b="1" dirty="0">
                <a:latin typeface="Trebuchet MS" panose="020B0603020202020204" pitchFamily="34" charset="0"/>
                <a:ea typeface="Calibri" panose="020F0502020204030204" pitchFamily="34" charset="0"/>
              </a:rPr>
              <a:t>dev</a:t>
            </a:r>
            <a:r>
              <a:rPr lang="sr-Latn-RS" sz="2400" b="1" dirty="0">
                <a:latin typeface="Trebuchet MS" panose="020B0603020202020204" pitchFamily="34" charset="0"/>
                <a:ea typeface="Calibri" panose="020F0502020204030204" pitchFamily="34" charset="0"/>
              </a:rPr>
              <a:t>ait/a du</a:t>
            </a:r>
            <a:r>
              <a:rPr lang="fr-FR" sz="2400" dirty="0">
                <a:latin typeface="Trebuchet MS" panose="020B0603020202020204" pitchFamily="34" charset="0"/>
                <a:ea typeface="Calibri" panose="020F0502020204030204" pitchFamily="34" charset="0"/>
              </a:rPr>
              <a:t>) </a:t>
            </a:r>
            <a:r>
              <a:rPr lang="sr-Latn-CS" sz="2400" dirty="0">
                <a:latin typeface="Trebuchet MS" panose="020B0603020202020204" pitchFamily="34" charset="0"/>
                <a:ea typeface="Arial Unicode MS" panose="020B0604020202020204" pitchFamily="34" charset="-128"/>
              </a:rPr>
              <a:t>venir toujours à 8 heures.</a:t>
            </a:r>
            <a:endParaRPr lang="en-GB" sz="24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FR" sz="2400" dirty="0">
                <a:latin typeface="Trebuchet MS" panose="020B0603020202020204" pitchFamily="34" charset="0"/>
                <a:ea typeface="Calibri" panose="020F0502020204030204" pitchFamily="34" charset="0"/>
              </a:rPr>
              <a:t>La lettre _____ (</a:t>
            </a:r>
            <a:r>
              <a:rPr lang="fr-FR" sz="2400" b="1" dirty="0">
                <a:latin typeface="Trebuchet MS" panose="020B0603020202020204" pitchFamily="34" charset="0"/>
                <a:ea typeface="Calibri" panose="020F0502020204030204" pitchFamily="34" charset="0"/>
              </a:rPr>
              <a:t>arriver</a:t>
            </a:r>
            <a:r>
              <a:rPr lang="sr-Latn-RS" sz="2400" b="1" dirty="0">
                <a:latin typeface="Trebuchet MS" panose="020B0603020202020204" pitchFamily="34" charset="0"/>
                <a:ea typeface="Calibri" panose="020F0502020204030204" pitchFamily="34" charset="0"/>
              </a:rPr>
              <a:t>a/est arriv</a:t>
            </a:r>
            <a:r>
              <a:rPr lang="fr-FR" sz="2400" b="1" dirty="0" err="1">
                <a:latin typeface="Trebuchet MS" panose="020B0603020202020204" pitchFamily="34" charset="0"/>
                <a:ea typeface="Calibri" panose="020F0502020204030204" pitchFamily="34" charset="0"/>
              </a:rPr>
              <a:t>ée</a:t>
            </a:r>
            <a:r>
              <a:rPr lang="fr-FR" sz="2400" dirty="0">
                <a:latin typeface="Trebuchet MS" panose="020B0603020202020204" pitchFamily="34" charset="0"/>
                <a:ea typeface="Calibri" panose="020F0502020204030204" pitchFamily="34" charset="0"/>
              </a:rPr>
              <a:t>) il y a deux jours. </a:t>
            </a:r>
            <a:endParaRPr lang="en-GB" sz="24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FR" sz="2400" dirty="0">
                <a:latin typeface="Trebuchet MS" panose="020B0603020202020204" pitchFamily="34" charset="0"/>
                <a:ea typeface="Calibri" panose="020F0502020204030204" pitchFamily="34" charset="0"/>
              </a:rPr>
              <a:t>Vous ______ (</a:t>
            </a:r>
            <a:r>
              <a:rPr lang="fr-FR" sz="2400" b="1" dirty="0">
                <a:latin typeface="Trebuchet MS" panose="020B0603020202020204" pitchFamily="34" charset="0"/>
                <a:ea typeface="Calibri" panose="020F0502020204030204" pitchFamily="34" charset="0"/>
              </a:rPr>
              <a:t>êtes </a:t>
            </a:r>
            <a:r>
              <a:rPr lang="sr-Latn-RS" sz="2400" b="1" dirty="0">
                <a:latin typeface="Trebuchet MS" panose="020B0603020202020204" pitchFamily="34" charset="0"/>
                <a:ea typeface="Calibri" panose="020F0502020204030204" pitchFamily="34" charset="0"/>
              </a:rPr>
              <a:t>venus/viendrez</a:t>
            </a:r>
            <a:r>
              <a:rPr lang="fr-FR" sz="2400" dirty="0">
                <a:latin typeface="Trebuchet MS" panose="020B0603020202020204" pitchFamily="34" charset="0"/>
                <a:ea typeface="Calibri" panose="020F0502020204030204" pitchFamily="34" charset="0"/>
              </a:rPr>
              <a:t>) </a:t>
            </a:r>
            <a:r>
              <a:rPr lang="sr-Latn-RS" sz="2400" dirty="0">
                <a:latin typeface="Trebuchet MS" panose="020B0603020202020204" pitchFamily="34" charset="0"/>
                <a:ea typeface="Calibri" panose="020F0502020204030204" pitchFamily="34" charset="0"/>
              </a:rPr>
              <a:t>lundi prochain</a:t>
            </a:r>
            <a:r>
              <a:rPr lang="fr-FR" sz="2400" dirty="0">
                <a:latin typeface="Trebuchet MS" panose="020B0603020202020204" pitchFamily="34" charset="0"/>
                <a:ea typeface="Calibri" panose="020F0502020204030204" pitchFamily="34" charset="0"/>
              </a:rPr>
              <a:t>. </a:t>
            </a:r>
            <a:endParaRPr lang="en-GB" sz="24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FR" sz="2400" dirty="0">
                <a:latin typeface="Trebuchet MS" panose="020B0603020202020204" pitchFamily="34" charset="0"/>
                <a:ea typeface="Calibri" panose="020F0502020204030204" pitchFamily="34" charset="0"/>
              </a:rPr>
              <a:t>Nous ______ (</a:t>
            </a:r>
            <a:r>
              <a:rPr lang="sr-Latn-RS" sz="2400" b="1" dirty="0">
                <a:latin typeface="Trebuchet MS" panose="020B0603020202020204" pitchFamily="34" charset="0"/>
                <a:ea typeface="Calibri" panose="020F0502020204030204" pitchFamily="34" charset="0"/>
              </a:rPr>
              <a:t>avons eu/avions</a:t>
            </a:r>
            <a:r>
              <a:rPr lang="fr-FR" sz="2400" dirty="0">
                <a:latin typeface="Trebuchet MS" panose="020B0603020202020204" pitchFamily="34" charset="0"/>
                <a:ea typeface="Calibri" panose="020F0502020204030204" pitchFamily="34" charset="0"/>
              </a:rPr>
              <a:t>)</a:t>
            </a:r>
            <a:r>
              <a:rPr lang="sr-Latn-RS" sz="2400" dirty="0">
                <a:latin typeface="Trebuchet MS" panose="020B0603020202020204" pitchFamily="34" charset="0"/>
                <a:ea typeface="Calibri" panose="020F0502020204030204" pitchFamily="34" charset="0"/>
              </a:rPr>
              <a:t> des tests chaque mois</a:t>
            </a:r>
            <a:r>
              <a:rPr lang="fr-FR" sz="2400" dirty="0">
                <a:latin typeface="Trebuchet MS" panose="020B0603020202020204" pitchFamily="34" charset="0"/>
                <a:ea typeface="Calibri" panose="020F0502020204030204" pitchFamily="34" charset="0"/>
              </a:rPr>
              <a:t>.</a:t>
            </a:r>
            <a:endParaRPr lang="en-GB" sz="24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sr-Latn-CS" sz="2400" dirty="0">
                <a:latin typeface="Trebuchet MS" panose="020B0603020202020204" pitchFamily="34" charset="0"/>
                <a:ea typeface="Arial Unicode MS" panose="020B0604020202020204" pitchFamily="34" charset="-128"/>
              </a:rPr>
              <a:t>Tu _____ (</a:t>
            </a:r>
            <a:r>
              <a:rPr lang="sr-Latn-CS" sz="2400" b="1" dirty="0">
                <a:latin typeface="Trebuchet MS" panose="020B0603020202020204" pitchFamily="34" charset="0"/>
                <a:ea typeface="Arial Unicode MS" panose="020B0604020202020204" pitchFamily="34" charset="-128"/>
              </a:rPr>
              <a:t>voyages/as voyag</a:t>
            </a:r>
            <a:r>
              <a:rPr lang="fr-FR" sz="2400" b="1" dirty="0">
                <a:latin typeface="Trebuchet MS" panose="020B0603020202020204" pitchFamily="34" charset="0"/>
                <a:ea typeface="Arial Unicode MS" panose="020B0604020202020204" pitchFamily="34" charset="-128"/>
              </a:rPr>
              <a:t>é</a:t>
            </a:r>
            <a:r>
              <a:rPr lang="sr-Latn-CS" sz="2400" dirty="0">
                <a:latin typeface="Trebuchet MS" panose="020B0603020202020204" pitchFamily="34" charset="0"/>
                <a:ea typeface="Arial Unicode MS" panose="020B0604020202020204" pitchFamily="34" charset="-128"/>
              </a:rPr>
              <a:t>) souvent à l’étranger.</a:t>
            </a:r>
            <a:endParaRPr lang="en-GB" sz="24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FR" sz="2400" dirty="0">
                <a:latin typeface="Trebuchet MS" panose="020B0603020202020204" pitchFamily="34" charset="0"/>
                <a:ea typeface="Calibri" panose="020F0502020204030204" pitchFamily="34" charset="0"/>
              </a:rPr>
              <a:t>Avant, je _____ (</a:t>
            </a:r>
            <a:r>
              <a:rPr lang="fr-FR" sz="2400" b="1" dirty="0">
                <a:latin typeface="Trebuchet MS" panose="020B0603020202020204" pitchFamily="34" charset="0"/>
                <a:ea typeface="Calibri" panose="020F0502020204030204" pitchFamily="34" charset="0"/>
              </a:rPr>
              <a:t>me levais/me lèverai</a:t>
            </a:r>
            <a:r>
              <a:rPr lang="fr-FR" sz="2400" dirty="0">
                <a:latin typeface="Trebuchet MS" panose="020B0603020202020204" pitchFamily="34" charset="0"/>
                <a:ea typeface="Calibri" panose="020F0502020204030204" pitchFamily="34" charset="0"/>
              </a:rPr>
              <a:t>) à 7 heures tous les matins.</a:t>
            </a:r>
            <a:endParaRPr lang="sr-Latn-RS" sz="2400" dirty="0">
              <a:latin typeface="Trebuchet MS" panose="020B060302020202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0420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C732BAB-CE7C-41F4-9049-AAA0CA576913}"/>
              </a:ext>
            </a:extLst>
          </p:cNvPr>
          <p:cNvSpPr/>
          <p:nvPr/>
        </p:nvSpPr>
        <p:spPr>
          <a:xfrm>
            <a:off x="76200" y="838200"/>
            <a:ext cx="8991600" cy="444288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800" dirty="0">
                <a:latin typeface="Trebuchet MS" panose="020B0603020202020204" pitchFamily="34" charset="0"/>
                <a:ea typeface="Calibri" panose="020F0502020204030204" pitchFamily="34" charset="0"/>
              </a:rPr>
              <a:t>Corrigé</a:t>
            </a:r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FR" sz="2800" dirty="0">
                <a:latin typeface="Trebuchet MS" panose="020B0603020202020204" pitchFamily="34" charset="0"/>
                <a:ea typeface="Calibri" panose="020F0502020204030204" pitchFamily="34" charset="0"/>
              </a:rPr>
              <a:t>Paul </a:t>
            </a:r>
            <a:r>
              <a:rPr lang="fr-FR" sz="2800" b="1" dirty="0">
                <a:latin typeface="Trebuchet MS" panose="020B0603020202020204" pitchFamily="34" charset="0"/>
                <a:ea typeface="Calibri" panose="020F0502020204030204" pitchFamily="34" charset="0"/>
              </a:rPr>
              <a:t>dev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</a:rPr>
              <a:t>ait</a:t>
            </a:r>
            <a:r>
              <a:rPr lang="fr-FR" sz="2800" dirty="0">
                <a:latin typeface="Trebuchet MS" panose="020B0603020202020204" pitchFamily="34" charset="0"/>
                <a:ea typeface="Calibri" panose="020F0502020204030204" pitchFamily="34" charset="0"/>
              </a:rPr>
              <a:t> </a:t>
            </a:r>
            <a:r>
              <a:rPr lang="sr-Latn-CS" sz="2800" dirty="0">
                <a:latin typeface="Trebuchet MS" panose="020B0603020202020204" pitchFamily="34" charset="0"/>
                <a:ea typeface="Arial Unicode MS" panose="020B0604020202020204" pitchFamily="34" charset="-128"/>
              </a:rPr>
              <a:t>venir toujours à 8 heures.</a:t>
            </a:r>
            <a:endParaRPr lang="en-GB" sz="28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FR" sz="2800" dirty="0">
                <a:latin typeface="Trebuchet MS" panose="020B0603020202020204" pitchFamily="34" charset="0"/>
                <a:ea typeface="Calibri" panose="020F0502020204030204" pitchFamily="34" charset="0"/>
              </a:rPr>
              <a:t>La lettre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</a:rPr>
              <a:t>est arriv</a:t>
            </a:r>
            <a:r>
              <a:rPr lang="fr-FR" sz="2800" b="1" dirty="0" err="1">
                <a:latin typeface="Trebuchet MS" panose="020B0603020202020204" pitchFamily="34" charset="0"/>
                <a:ea typeface="Calibri" panose="020F0502020204030204" pitchFamily="34" charset="0"/>
              </a:rPr>
              <a:t>ée</a:t>
            </a:r>
            <a:r>
              <a:rPr lang="fr-FR" sz="2800" dirty="0">
                <a:latin typeface="Trebuchet MS" panose="020B0603020202020204" pitchFamily="34" charset="0"/>
                <a:ea typeface="Calibri" panose="020F0502020204030204" pitchFamily="34" charset="0"/>
              </a:rPr>
              <a:t> il y a deux jours. </a:t>
            </a:r>
            <a:endParaRPr lang="en-GB" sz="28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FR" sz="2800" dirty="0">
                <a:latin typeface="Trebuchet MS" panose="020B0603020202020204" pitchFamily="34" charset="0"/>
                <a:ea typeface="Calibri" panose="020F0502020204030204" pitchFamily="34" charset="0"/>
              </a:rPr>
              <a:t>Vous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</a:rPr>
              <a:t>viendrez</a:t>
            </a:r>
            <a:r>
              <a:rPr lang="fr-FR" sz="2800" dirty="0">
                <a:latin typeface="Trebuchet MS" panose="020B0603020202020204" pitchFamily="34" charset="0"/>
                <a:ea typeface="Calibri" panose="020F0502020204030204" pitchFamily="34" charset="0"/>
              </a:rPr>
              <a:t>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</a:rPr>
              <a:t>lundi prochain</a:t>
            </a:r>
            <a:r>
              <a:rPr lang="fr-FR" sz="2800" dirty="0">
                <a:latin typeface="Trebuchet MS" panose="020B0603020202020204" pitchFamily="34" charset="0"/>
                <a:ea typeface="Calibri" panose="020F0502020204030204" pitchFamily="34" charset="0"/>
              </a:rPr>
              <a:t>. </a:t>
            </a:r>
            <a:endParaRPr lang="en-GB" sz="28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FR" sz="2800" dirty="0">
                <a:latin typeface="Trebuchet MS" panose="020B0603020202020204" pitchFamily="34" charset="0"/>
                <a:ea typeface="Calibri" panose="020F0502020204030204" pitchFamily="34" charset="0"/>
              </a:rPr>
              <a:t>Nous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</a:rPr>
              <a:t>avions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</a:rPr>
              <a:t> des tests chaque mois</a:t>
            </a:r>
            <a:r>
              <a:rPr lang="fr-FR" sz="2800" dirty="0">
                <a:latin typeface="Trebuchet MS" panose="020B0603020202020204" pitchFamily="34" charset="0"/>
                <a:ea typeface="Calibri" panose="020F0502020204030204" pitchFamily="34" charset="0"/>
              </a:rPr>
              <a:t>.</a:t>
            </a:r>
            <a:endParaRPr lang="en-GB" sz="28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sr-Latn-CS" sz="2800" dirty="0">
                <a:latin typeface="Trebuchet MS" panose="020B0603020202020204" pitchFamily="34" charset="0"/>
                <a:ea typeface="Arial Unicode MS" panose="020B0604020202020204" pitchFamily="34" charset="-128"/>
              </a:rPr>
              <a:t>Tu </a:t>
            </a:r>
            <a:r>
              <a:rPr lang="sr-Latn-CS" sz="2800" b="1" dirty="0">
                <a:latin typeface="Trebuchet MS" panose="020B0603020202020204" pitchFamily="34" charset="0"/>
                <a:ea typeface="Arial Unicode MS" panose="020B0604020202020204" pitchFamily="34" charset="-128"/>
              </a:rPr>
              <a:t>voyages</a:t>
            </a:r>
            <a:r>
              <a:rPr lang="sr-Latn-CS" sz="2800" dirty="0">
                <a:latin typeface="Trebuchet MS" panose="020B0603020202020204" pitchFamily="34" charset="0"/>
                <a:ea typeface="Arial Unicode MS" panose="020B0604020202020204" pitchFamily="34" charset="-128"/>
              </a:rPr>
              <a:t> souvent à l’étranger.</a:t>
            </a:r>
            <a:endParaRPr lang="en-GB" sz="28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FR" sz="2800" dirty="0">
                <a:latin typeface="Trebuchet MS" panose="020B0603020202020204" pitchFamily="34" charset="0"/>
                <a:ea typeface="Calibri" panose="020F0502020204030204" pitchFamily="34" charset="0"/>
              </a:rPr>
              <a:t>Avant, je </a:t>
            </a:r>
            <a:r>
              <a:rPr lang="fr-FR" sz="2800" b="1" dirty="0">
                <a:latin typeface="Trebuchet MS" panose="020B0603020202020204" pitchFamily="34" charset="0"/>
                <a:ea typeface="Calibri" panose="020F0502020204030204" pitchFamily="34" charset="0"/>
              </a:rPr>
              <a:t>me levais</a:t>
            </a:r>
            <a:r>
              <a:rPr lang="fr-FR" sz="2800" dirty="0">
                <a:latin typeface="Trebuchet MS" panose="020B0603020202020204" pitchFamily="34" charset="0"/>
                <a:ea typeface="Calibri" panose="020F0502020204030204" pitchFamily="34" charset="0"/>
              </a:rPr>
              <a:t> à 7 heures tous les matins.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2894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272</Words>
  <Application>Microsoft Office PowerPoint</Application>
  <PresentationFormat>On-screen Show (4:3)</PresentationFormat>
  <Paragraphs>66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EXERCICES</vt:lpstr>
      <vt:lpstr>Slide 2</vt:lpstr>
      <vt:lpstr>   1. L’expéditeur est de Serbie. 2. Il a envoyé la marchandise le 4 juin 2018. 3. Les framboises ont été transportées par camion. 4. En annexe, il y a la facture en 5 exemplaires. 5. La banque adressera les autres documents au client. 6. Oui, il espère recevoir de prochaines ordres.    </vt:lpstr>
      <vt:lpstr>Slide 4</vt:lpstr>
      <vt:lpstr>Slide 5</vt:lpstr>
      <vt:lpstr>Slide 6</vt:lpstr>
      <vt:lpstr>Corrigé 3 5 6 2 4 1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EXERCICES</dc:title>
  <dc:creator>PC</dc:creator>
  <cp:lastModifiedBy>1</cp:lastModifiedBy>
  <cp:revision>10</cp:revision>
  <dcterms:created xsi:type="dcterms:W3CDTF">2006-08-16T00:00:00Z</dcterms:created>
  <dcterms:modified xsi:type="dcterms:W3CDTF">2019-09-18T08:21:13Z</dcterms:modified>
</cp:coreProperties>
</file>